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439" r:id="rId4"/>
    <p:sldId id="459" r:id="rId5"/>
    <p:sldId id="458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93257-69BA-4250-BF9C-EC929187A343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CB793-1C25-4315-96C4-04542A7551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981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E08D53-01B4-484C-B17A-C24DBF114876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altLang="ja-JP"/>
          </a:p>
        </p:txBody>
      </p:sp>
      <p:sp>
        <p:nvSpPr>
          <p:cNvPr id="38915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6" name="ノート プレースホルダ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ja-JP" dirty="0"/>
          </a:p>
          <a:p>
            <a:pPr>
              <a:spcBef>
                <a:spcPct val="0"/>
              </a:spcBef>
            </a:pPr>
            <a:endParaRPr lang="en-US" altLang="ja-JP" dirty="0"/>
          </a:p>
        </p:txBody>
      </p:sp>
      <p:sp>
        <p:nvSpPr>
          <p:cNvPr id="38917" name="スライド番号プレースホル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5ABB82F2-3482-41A8-A99A-4AAAA202DA88}" type="slidenum">
              <a:rPr lang="en-US" altLang="ja-JP" sz="1200">
                <a:latin typeface="Calibri" pitchFamily="34" charset="0"/>
              </a:rPr>
              <a:pPr algn="r"/>
              <a:t>3</a:t>
            </a:fld>
            <a:endParaRPr lang="en-US" altLang="ja-JP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737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ノート プレースホルダー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18436" name="スライド番号プレースホルダー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11523" indent="-27366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094651" indent="-21893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532512" indent="-21893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1970372" indent="-21893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408232" indent="-21893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846093" indent="-21893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283953" indent="-21893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721814" indent="-21893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fld id="{E6275ECE-73FF-4EE1-9257-CF1FE8D55A02}" type="slidenum">
              <a:rPr lang="ja-JP" altLang="en-US" smtClean="0"/>
              <a:pPr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10475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EE804-FA3F-974B-CD08-F60D0BCAA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67A396-7EA5-D220-2C67-BD2F2F7CA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710B44-E197-A6A0-E97E-C2FF56AD0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E7737-E49C-478D-8052-3BFFF5ACC827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FEC42B-1605-03A4-E6DF-758C0F4E6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D00BBF-28F0-2E81-A6D9-1F0F28AC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85277-7CCA-44D8-B8E9-B29D18FEC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09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5E5FE-03F7-2B06-05AB-021287A7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5910975-9045-5971-2B6C-6A9F10C2E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E3EA3B-B936-4EBD-0584-23C7DE3B7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E7737-E49C-478D-8052-3BFFF5ACC827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9B203C-EC25-CE9F-C5D4-FB248C618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307A10-A394-76BF-8863-F52A8A61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85277-7CCA-44D8-B8E9-B29D18FEC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216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69CDC29-0974-1988-41AA-D3903246CD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940C75-0C6F-417A-CB9F-33E64EE6F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E25F3E-772F-2EA0-7860-A4969253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E7737-E49C-478D-8052-3BFFF5ACC827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DCF9D1-0882-D833-5078-829B0D6B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C13DE6-4DEE-8315-A93B-6DF7AF04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85277-7CCA-44D8-B8E9-B29D18FEC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463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BAEC4-69EE-7192-1C43-3AAEF105F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69B592-D207-B1EA-F702-127BA5CCC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7CFCA7-F20E-645F-296C-BEC201237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E7737-E49C-478D-8052-3BFFF5ACC827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0CD20E-DCB0-DFCD-018F-24FCDB77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B3603F-6B54-AACD-6178-7CBBE134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85277-7CCA-44D8-B8E9-B29D18FEC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36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D97A0-C57A-8FB9-7F62-7AE7F1BAA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BCAA2B-36B4-6AC5-50C1-12F6B5548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8EB83C-9866-3333-67AF-A2B4B3A7A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E7737-E49C-478D-8052-3BFFF5ACC827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A7EAEC-103F-8B11-7A6C-9E2EBCF58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90E27E-15FB-33B3-2981-C24C2DFF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85277-7CCA-44D8-B8E9-B29D18FEC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2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BB117-2827-8AAF-37A8-888B9FDC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17D725-B855-F8C4-45FA-FA9F0027E4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F97956-3DE6-466B-1432-39E7B46A3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0E5B9C-496A-3D1A-D6A5-5AC6508F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E7737-E49C-478D-8052-3BFFF5ACC827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03E1A4-6150-9B95-E3A3-9A7FEB05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A1325C-389C-4434-BFF0-5EABB89ED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85277-7CCA-44D8-B8E9-B29D18FEC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6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32A3B-0F6D-5B1C-1BE0-312035CD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C1E603-B427-F49A-3D43-0DC710A45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414B9D-4114-25F4-65B6-92D157802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5D388D-6C28-F696-C8F6-1405D1DD2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02CD2A-4B02-8480-33D5-97C13663FB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9D3A9FD-8B6A-493A-760D-1DF4C6AFD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E7737-E49C-478D-8052-3BFFF5ACC827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5565705-3B50-4E7F-4C37-3B349767B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CBF68C-BDE6-E313-B7E8-C3F40047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85277-7CCA-44D8-B8E9-B29D18FEC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652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DDFE7-B3CD-6C04-BC38-9FA5A3CE7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345EB7-1C00-7073-C818-67EDAB863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E7737-E49C-478D-8052-3BFFF5ACC827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C04F4F-E967-F88E-DCAB-24A349BD0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F2BCBD-65DD-54B4-D9F3-EC0E07C6C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85277-7CCA-44D8-B8E9-B29D18FEC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426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9F0352-8F06-CAFE-8139-5783CE3A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E7737-E49C-478D-8052-3BFFF5ACC827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2B2677-0081-89F4-0543-36BB41DA8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287115-9FCD-CB19-4A75-EB365DB19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85277-7CCA-44D8-B8E9-B29D18FEC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259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334773-5ADA-8966-B91E-6E746090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97742E-10C8-BFA5-32CD-A34810539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465CA9-4685-2472-1A19-E3C8C2644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8748C6-A88D-BEE8-2988-0F8BEDA9E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E7737-E49C-478D-8052-3BFFF5ACC827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8AFF4D-9B37-2D76-0E21-D0A7C48E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95383F-0CFB-1E56-2984-E5758B37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85277-7CCA-44D8-B8E9-B29D18FEC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55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55C74-FB31-1013-D5AD-67698AC46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AF1333-39BC-1D4E-07AB-A36D5FF81B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1891FD-B27D-57EE-7BA1-F47864574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602F2C-C21F-D009-768E-03B9C6C5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E7737-E49C-478D-8052-3BFFF5ACC827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1BD285-D842-7FD8-F115-DED8C96EC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D733E6-3052-E0C5-406C-2643EC72D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85277-7CCA-44D8-B8E9-B29D18FEC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661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8B2C63F-7FBB-0372-BF3C-0902ED040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ACBD43-3C5C-3788-724D-0E9D48CEB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F5E17D-F087-59CA-0F7D-75BA5BF307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8E7737-E49C-478D-8052-3BFFF5ACC827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BA4079-8B65-0822-3245-A7F6E8C56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0C87E0-DA41-DC24-93BA-769D63538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185277-7CCA-44D8-B8E9-B29D18FEC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593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jpeg"/><Relationship Id="rId18" Type="http://schemas.openxmlformats.org/officeDocument/2006/relationships/image" Target="../media/image18.jpeg"/><Relationship Id="rId26" Type="http://schemas.openxmlformats.org/officeDocument/2006/relationships/image" Target="../media/image26.jpeg"/><Relationship Id="rId3" Type="http://schemas.openxmlformats.org/officeDocument/2006/relationships/image" Target="../media/image7.jpeg"/><Relationship Id="rId21" Type="http://schemas.openxmlformats.org/officeDocument/2006/relationships/image" Target="../media/image21.jpeg"/><Relationship Id="rId7" Type="http://schemas.openxmlformats.org/officeDocument/2006/relationships/hyperlink" Target="OCT/&#21942;&#26989;&#36039;&#26009;/&#12487;&#12514;&#30011;&#20687;/esophagus.AVI" TargetMode="External"/><Relationship Id="rId12" Type="http://schemas.openxmlformats.org/officeDocument/2006/relationships/image" Target="../media/image13.jpe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jpeg"/><Relationship Id="rId20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2.png"/><Relationship Id="rId24" Type="http://schemas.openxmlformats.org/officeDocument/2006/relationships/image" Target="../media/image24.jpeg"/><Relationship Id="rId5" Type="http://schemas.openxmlformats.org/officeDocument/2006/relationships/hyperlink" Target="OCT/&#21942;&#26989;&#36039;&#26009;/&#12487;&#12514;&#30011;&#20687;/thumb_3DAnime.mpg" TargetMode="External"/><Relationship Id="rId15" Type="http://schemas.openxmlformats.org/officeDocument/2006/relationships/hyperlink" Target="OCT/&#21942;&#26989;&#36039;&#26009;/&#12487;&#12514;&#30011;&#20687;/ABC%20News%20on%20OCT%20in%20Cardiology.flv" TargetMode="External"/><Relationship Id="rId23" Type="http://schemas.openxmlformats.org/officeDocument/2006/relationships/image" Target="../media/image23.jpeg"/><Relationship Id="rId28" Type="http://schemas.openxmlformats.org/officeDocument/2006/relationships/image" Target="../media/image27.png"/><Relationship Id="rId10" Type="http://schemas.openxmlformats.org/officeDocument/2006/relationships/hyperlink" Target="OCT/&#21942;&#26989;&#36039;&#26009;/&#12487;&#12514;&#30011;&#20687;/1umRetina_Enface.AVI" TargetMode="External"/><Relationship Id="rId19" Type="http://schemas.openxmlformats.org/officeDocument/2006/relationships/image" Target="../media/image19.jpe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5.jpeg"/><Relationship Id="rId22" Type="http://schemas.openxmlformats.org/officeDocument/2006/relationships/image" Target="../media/image22.jpeg"/><Relationship Id="rId27" Type="http://schemas.openxmlformats.org/officeDocument/2006/relationships/hyperlink" Target="OCT/&#21942;&#26989;&#36039;&#26009;/&#12487;&#12514;&#30011;&#20687;/Conea%20with%20Daily%20Contact%20Lens%20in%20Vivo_5sec(filter).m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B8E5D9-76AF-7D66-00FF-D41B6F131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65" y="643467"/>
            <a:ext cx="5069670" cy="5571066"/>
          </a:xfrm>
          <a:prstGeom prst="rect">
            <a:avLst/>
          </a:prstGeom>
        </p:spPr>
      </p:pic>
      <p:pic>
        <p:nvPicPr>
          <p:cNvPr id="6" name="1umRetina_Enface">
            <a:hlinkClick r:id="" action="ppaction://media"/>
            <a:extLst>
              <a:ext uri="{FF2B5EF4-FFF2-40B4-BE49-F238E27FC236}">
                <a16:creationId xmlns:a16="http://schemas.microsoft.com/office/drawing/2014/main" id="{3C417843-6877-C5C2-A4C2-B2D9917F5C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9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CB519AC-620C-B193-A604-476524D80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842" y="1593850"/>
            <a:ext cx="4446588" cy="313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83E7C76-2667-6325-E782-DC9AE8698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67" y="585788"/>
            <a:ext cx="4252913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altLang="ja-JP" sz="1400">
                <a:latin typeface="Calibri" pitchFamily="34" charset="0"/>
              </a:rPr>
              <a:t>EX 1. Ophthalmology</a:t>
            </a:r>
          </a:p>
          <a:p>
            <a:pPr marL="342900" indent="-342900"/>
            <a:r>
              <a:rPr lang="en-US" altLang="ja-JP" sz="1400">
                <a:latin typeface="Calibri" pitchFamily="34" charset="0"/>
              </a:rPr>
              <a:t>       World-first anterior segment diagnostics system based on Santec HSL-200 (TOMEY corporation, Japan)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03F57C-A5C8-4EFA-26A1-B7EC76BD1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7192" y="573088"/>
            <a:ext cx="4308475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altLang="ja-JP" sz="1400">
                <a:latin typeface="Calibri" pitchFamily="34" charset="0"/>
              </a:rPr>
              <a:t>EX 2.  Endoscopy/General clinical use</a:t>
            </a:r>
          </a:p>
          <a:p>
            <a:pPr marL="342900" indent="-342900"/>
            <a:r>
              <a:rPr lang="en-US" altLang="ja-JP" sz="1400">
                <a:latin typeface="Calibri" pitchFamily="34" charset="0"/>
              </a:rPr>
              <a:t>First clinical use in EU area based on Santec HSL-2000 (Michelson Diagnostics Ltd.)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5331EF0-F92B-E979-4849-69E7BDBB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4405" y="1443038"/>
            <a:ext cx="3495675" cy="282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A33649A-B97F-A7CA-BD5F-1931D3FEA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8530" y="4383088"/>
            <a:ext cx="3506787" cy="113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線矢印コネクタ 11">
            <a:extLst>
              <a:ext uri="{FF2B5EF4-FFF2-40B4-BE49-F238E27FC236}">
                <a16:creationId xmlns:a16="http://schemas.microsoft.com/office/drawing/2014/main" id="{110F3A5B-3AE0-DF20-B307-A6B33A8C16B7}"/>
              </a:ext>
            </a:extLst>
          </p:cNvPr>
          <p:cNvCxnSpPr/>
          <p:nvPr/>
        </p:nvCxnSpPr>
        <p:spPr>
          <a:xfrm rot="16200000" flipV="1">
            <a:off x="3179498" y="4463257"/>
            <a:ext cx="1209675" cy="1127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id="{8B591A7F-8936-ACCC-89F1-C672E4343F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812475"/>
              </p:ext>
            </p:extLst>
          </p:nvPr>
        </p:nvGraphicFramePr>
        <p:xfrm>
          <a:off x="3308880" y="5054600"/>
          <a:ext cx="11652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ビットマップ イメージ" r:id="rId5" imgW="4809524" imgH="2324424" progId="PBrush">
                  <p:embed/>
                </p:oleObj>
              </mc:Choice>
              <mc:Fallback>
                <p:oleObj name="ビットマップ イメージ" r:id="rId5" imgW="4809524" imgH="2324424" progId="PBrush">
                  <p:embed/>
                  <p:pic>
                    <p:nvPicPr>
                      <p:cNvPr id="307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8880" y="5054600"/>
                        <a:ext cx="116522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正方形/長方形 21">
            <a:extLst>
              <a:ext uri="{FF2B5EF4-FFF2-40B4-BE49-F238E27FC236}">
                <a16:creationId xmlns:a16="http://schemas.microsoft.com/office/drawing/2014/main" id="{04D37FAE-755F-1BD2-2D58-1C88F0D21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0105" y="5565775"/>
            <a:ext cx="17653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1000"/>
              <a:t>OEM</a:t>
            </a:r>
            <a:r>
              <a:rPr lang="ja-JP" altLang="en-US" sz="1000"/>
              <a:t> </a:t>
            </a:r>
            <a:r>
              <a:rPr lang="en-US" altLang="ja-JP" sz="1000"/>
              <a:t>engine, HSL-200</a:t>
            </a:r>
            <a:endParaRPr lang="ja-JP" altLang="en-US" sz="1000"/>
          </a:p>
        </p:txBody>
      </p:sp>
      <p:cxnSp>
        <p:nvCxnSpPr>
          <p:cNvPr id="12" name="直線矢印コネクタ 14">
            <a:extLst>
              <a:ext uri="{FF2B5EF4-FFF2-40B4-BE49-F238E27FC236}">
                <a16:creationId xmlns:a16="http://schemas.microsoft.com/office/drawing/2014/main" id="{435F243E-B141-BF42-FBB1-A82118185A66}"/>
              </a:ext>
            </a:extLst>
          </p:cNvPr>
          <p:cNvCxnSpPr/>
          <p:nvPr/>
        </p:nvCxnSpPr>
        <p:spPr>
          <a:xfrm rot="10800000" flipV="1">
            <a:off x="8717492" y="3648075"/>
            <a:ext cx="638175" cy="1619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360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正方形/長方形 182"/>
          <p:cNvSpPr>
            <a:spLocks noChangeArrowheads="1"/>
          </p:cNvSpPr>
          <p:nvPr/>
        </p:nvSpPr>
        <p:spPr bwMode="auto">
          <a:xfrm>
            <a:off x="6096001" y="1571626"/>
            <a:ext cx="1533525" cy="8858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endParaRPr lang="ja-JP" altLang="ja-JP" sz="1600">
              <a:latin typeface="Times New Roman" pitchFamily="18" charset="0"/>
            </a:endParaRPr>
          </a:p>
        </p:txBody>
      </p:sp>
      <p:grpSp>
        <p:nvGrpSpPr>
          <p:cNvPr id="13315" name="グループ化 204"/>
          <p:cNvGrpSpPr>
            <a:grpSpLocks/>
          </p:cNvGrpSpPr>
          <p:nvPr/>
        </p:nvGrpSpPr>
        <p:grpSpPr bwMode="auto">
          <a:xfrm>
            <a:off x="1524000" y="1065213"/>
            <a:ext cx="9145588" cy="5156200"/>
            <a:chOff x="0" y="1080000"/>
            <a:chExt cx="9145988" cy="5155323"/>
          </a:xfrm>
        </p:grpSpPr>
        <p:pic>
          <p:nvPicPr>
            <p:cNvPr id="13388" name="図 191" descr="Fotosearch_20322523_1574r-018782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98859" y="1080000"/>
              <a:ext cx="3866491" cy="5155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89" name="Picture 2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1080000"/>
              <a:ext cx="685800" cy="5143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90" name="Picture 2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8429" y="1080000"/>
              <a:ext cx="685800" cy="5143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91" name="Picture 2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367333" y="1080000"/>
              <a:ext cx="685800" cy="5143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92" name="Picture 2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11763" y="1080000"/>
              <a:ext cx="685800" cy="5143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93" name="Picture 2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48425" y="1080000"/>
              <a:ext cx="685800" cy="5143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94" name="Picture 2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12791" y="1080000"/>
              <a:ext cx="685800" cy="5143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95" name="Picture 2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91695" y="1080000"/>
              <a:ext cx="685800" cy="5143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96" name="Picture 2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60188" y="1080000"/>
              <a:ext cx="685800" cy="5143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316" name="図 205" descr="指汗腺.bmp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 cstate="print"/>
          <a:srcRect r="19064"/>
          <a:stretch>
            <a:fillRect/>
          </a:stretch>
        </p:blipFill>
        <p:spPr bwMode="auto">
          <a:xfrm>
            <a:off x="4041776" y="5654676"/>
            <a:ext cx="841375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図 206" descr="esophagus.bmp">
            <a:hlinkClick r:id="rId7" action="ppaction://hlinkfile"/>
          </p:cNvPr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96264" y="1281114"/>
            <a:ext cx="1068387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図 207" descr="歯.bmp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65275" y="2633663"/>
            <a:ext cx="419100" cy="170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9" name="Picture 10">
            <a:hlinkClick r:id="rId10" action="ppaction://hlinkfile"/>
          </p:cNvPr>
          <p:cNvPicPr preferRelativeResize="0"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313114" y="1258889"/>
            <a:ext cx="1108075" cy="815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3320" name="Text Box 17"/>
          <p:cNvSpPr txBox="1">
            <a:spLocks noChangeArrowheads="1"/>
          </p:cNvSpPr>
          <p:nvPr/>
        </p:nvSpPr>
        <p:spPr bwMode="auto">
          <a:xfrm>
            <a:off x="3235326" y="1973263"/>
            <a:ext cx="1255713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900">
                <a:latin typeface="Times New Roman" pitchFamily="18" charset="0"/>
              </a:rPr>
              <a:t>Courtesy of Tsukuba Univ.</a:t>
            </a:r>
          </a:p>
        </p:txBody>
      </p:sp>
      <p:pic>
        <p:nvPicPr>
          <p:cNvPr id="13321" name="Picture 2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696076" y="1292226"/>
            <a:ext cx="1381125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2" name="Text Box 17"/>
          <p:cNvSpPr txBox="1">
            <a:spLocks noChangeArrowheads="1"/>
          </p:cNvSpPr>
          <p:nvPr/>
        </p:nvSpPr>
        <p:spPr bwMode="auto">
          <a:xfrm>
            <a:off x="6765925" y="1562101"/>
            <a:ext cx="1272784" cy="531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900">
                <a:latin typeface="Times New Roman" pitchFamily="18" charset="0"/>
              </a:rPr>
              <a:t>Kostadinka Bizheva, et al., </a:t>
            </a:r>
          </a:p>
          <a:p>
            <a:r>
              <a:rPr lang="en-US" altLang="ja-JP" sz="900">
                <a:latin typeface="Times New Roman" pitchFamily="18" charset="0"/>
              </a:rPr>
              <a:t>J. of Biomedical Optics, </a:t>
            </a:r>
          </a:p>
          <a:p>
            <a:r>
              <a:rPr lang="en-US" altLang="ja-JP" sz="900">
                <a:latin typeface="Times New Roman" pitchFamily="18" charset="0"/>
              </a:rPr>
              <a:t>July/ 2004  Vol.9 No.4</a:t>
            </a:r>
          </a:p>
        </p:txBody>
      </p:sp>
      <p:pic>
        <p:nvPicPr>
          <p:cNvPr id="13323" name="Picture 3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622425" y="1352550"/>
            <a:ext cx="1296988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4" name="Text Box 17"/>
          <p:cNvSpPr txBox="1">
            <a:spLocks noChangeArrowheads="1"/>
          </p:cNvSpPr>
          <p:nvPr/>
        </p:nvSpPr>
        <p:spPr bwMode="auto">
          <a:xfrm>
            <a:off x="1555750" y="2012950"/>
            <a:ext cx="2522538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0" bIns="7200">
            <a:spAutoFit/>
          </a:bodyPr>
          <a:lstStyle/>
          <a:p>
            <a:r>
              <a:rPr lang="en-US" altLang="ja-JP" sz="900">
                <a:latin typeface="Times New Roman" pitchFamily="18" charset="0"/>
              </a:rPr>
              <a:t>Petra Wilder-Smith, et al. </a:t>
            </a:r>
          </a:p>
          <a:p>
            <a:r>
              <a:rPr lang="en-US" altLang="ja-JP" sz="900">
                <a:latin typeface="Times New Roman" pitchFamily="18" charset="0"/>
              </a:rPr>
              <a:t>J. of Biomedical Optics Sep/ 2005 Vol.10 No.5</a:t>
            </a:r>
          </a:p>
        </p:txBody>
      </p:sp>
      <p:sp>
        <p:nvSpPr>
          <p:cNvPr id="13325" name="Text Box 17"/>
          <p:cNvSpPr txBox="1">
            <a:spLocks noChangeArrowheads="1"/>
          </p:cNvSpPr>
          <p:nvPr/>
        </p:nvSpPr>
        <p:spPr bwMode="auto">
          <a:xfrm>
            <a:off x="6708775" y="944563"/>
            <a:ext cx="5016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1600" b="1">
                <a:latin typeface="Times New Roman" pitchFamily="18" charset="0"/>
              </a:rPr>
              <a:t>Brain</a:t>
            </a:r>
          </a:p>
        </p:txBody>
      </p:sp>
      <p:sp>
        <p:nvSpPr>
          <p:cNvPr id="13326" name="Text Box 17"/>
          <p:cNvSpPr txBox="1">
            <a:spLocks noChangeArrowheads="1"/>
          </p:cNvSpPr>
          <p:nvPr/>
        </p:nvSpPr>
        <p:spPr bwMode="auto">
          <a:xfrm>
            <a:off x="4256088" y="920750"/>
            <a:ext cx="3302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1600" b="1">
                <a:latin typeface="Times New Roman" pitchFamily="18" charset="0"/>
              </a:rPr>
              <a:t>Eye</a:t>
            </a:r>
          </a:p>
        </p:txBody>
      </p:sp>
      <p:sp>
        <p:nvSpPr>
          <p:cNvPr id="13327" name="Text Box 17"/>
          <p:cNvSpPr txBox="1">
            <a:spLocks noChangeArrowheads="1"/>
          </p:cNvSpPr>
          <p:nvPr/>
        </p:nvSpPr>
        <p:spPr bwMode="auto">
          <a:xfrm>
            <a:off x="1524001" y="2298700"/>
            <a:ext cx="5048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1600" b="1">
                <a:latin typeface="Times New Roman" pitchFamily="18" charset="0"/>
              </a:rPr>
              <a:t>Tooth</a:t>
            </a:r>
          </a:p>
        </p:txBody>
      </p:sp>
      <p:sp>
        <p:nvSpPr>
          <p:cNvPr id="13328" name="Text Box 17"/>
          <p:cNvSpPr txBox="1">
            <a:spLocks noChangeArrowheads="1"/>
          </p:cNvSpPr>
          <p:nvPr/>
        </p:nvSpPr>
        <p:spPr bwMode="auto">
          <a:xfrm>
            <a:off x="1524000" y="1019175"/>
            <a:ext cx="4127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1600" b="1">
                <a:latin typeface="Times New Roman" pitchFamily="18" charset="0"/>
              </a:rPr>
              <a:t>Oral</a:t>
            </a:r>
          </a:p>
        </p:txBody>
      </p:sp>
      <p:sp>
        <p:nvSpPr>
          <p:cNvPr id="13329" name="Text Box 17"/>
          <p:cNvSpPr txBox="1">
            <a:spLocks noChangeArrowheads="1"/>
          </p:cNvSpPr>
          <p:nvPr/>
        </p:nvSpPr>
        <p:spPr bwMode="auto">
          <a:xfrm>
            <a:off x="4222750" y="5308600"/>
            <a:ext cx="4000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1600" b="1">
                <a:latin typeface="Times New Roman" pitchFamily="18" charset="0"/>
              </a:rPr>
              <a:t>Skin</a:t>
            </a:r>
          </a:p>
        </p:txBody>
      </p:sp>
      <p:sp>
        <p:nvSpPr>
          <p:cNvPr id="13330" name="Text Box 17"/>
          <p:cNvSpPr txBox="1">
            <a:spLocks noChangeArrowheads="1"/>
          </p:cNvSpPr>
          <p:nvPr/>
        </p:nvSpPr>
        <p:spPr bwMode="auto">
          <a:xfrm>
            <a:off x="8159751" y="2190751"/>
            <a:ext cx="1173163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900">
                <a:latin typeface="Times New Roman" pitchFamily="18" charset="0"/>
              </a:rPr>
              <a:t>Z.P.Chen, et al.,</a:t>
            </a:r>
          </a:p>
          <a:p>
            <a:r>
              <a:rPr lang="en-US" altLang="ja-JP" sz="900">
                <a:latin typeface="Times New Roman" pitchFamily="18" charset="0"/>
              </a:rPr>
              <a:t>Opt. Express, Aug/ 2007 </a:t>
            </a:r>
          </a:p>
          <a:p>
            <a:r>
              <a:rPr lang="en-US" altLang="ja-JP" sz="900">
                <a:latin typeface="Times New Roman" pitchFamily="18" charset="0"/>
              </a:rPr>
              <a:t>Vol. 15 No. 16</a:t>
            </a:r>
          </a:p>
        </p:txBody>
      </p:sp>
      <p:sp>
        <p:nvSpPr>
          <p:cNvPr id="13331" name="Text Box 17"/>
          <p:cNvSpPr txBox="1">
            <a:spLocks noChangeArrowheads="1"/>
          </p:cNvSpPr>
          <p:nvPr/>
        </p:nvSpPr>
        <p:spPr bwMode="auto">
          <a:xfrm>
            <a:off x="8174038" y="931863"/>
            <a:ext cx="9461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1600" b="1">
                <a:latin typeface="Times New Roman" pitchFamily="18" charset="0"/>
              </a:rPr>
              <a:t>Esophagus</a:t>
            </a:r>
          </a:p>
        </p:txBody>
      </p:sp>
      <p:pic>
        <p:nvPicPr>
          <p:cNvPr id="13332" name="Picture 3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446964" y="2860675"/>
            <a:ext cx="2263775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33" name="Text Box 17"/>
          <p:cNvSpPr txBox="1">
            <a:spLocks noChangeArrowheads="1"/>
          </p:cNvSpPr>
          <p:nvPr/>
        </p:nvSpPr>
        <p:spPr bwMode="auto">
          <a:xfrm>
            <a:off x="7519989" y="3343276"/>
            <a:ext cx="1622425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900">
                <a:latin typeface="Times New Roman" pitchFamily="18" charset="0"/>
              </a:rPr>
              <a:t>Alexander Popp, et al., </a:t>
            </a:r>
          </a:p>
          <a:p>
            <a:r>
              <a:rPr lang="en-US" altLang="ja-JP" sz="900">
                <a:latin typeface="Times New Roman" pitchFamily="18" charset="0"/>
              </a:rPr>
              <a:t>J. of Biomedical Optics, Jan/ 2004 </a:t>
            </a:r>
          </a:p>
          <a:p>
            <a:r>
              <a:rPr lang="en-US" altLang="ja-JP" sz="900">
                <a:latin typeface="Times New Roman" pitchFamily="18" charset="0"/>
              </a:rPr>
              <a:t>Vol.11 No.1</a:t>
            </a:r>
          </a:p>
        </p:txBody>
      </p:sp>
      <p:sp>
        <p:nvSpPr>
          <p:cNvPr id="13334" name="Text Box 17"/>
          <p:cNvSpPr txBox="1">
            <a:spLocks noChangeArrowheads="1"/>
          </p:cNvSpPr>
          <p:nvPr/>
        </p:nvSpPr>
        <p:spPr bwMode="auto">
          <a:xfrm>
            <a:off x="7507289" y="2511425"/>
            <a:ext cx="466725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1600" b="1">
                <a:latin typeface="Times New Roman" pitchFamily="18" charset="0"/>
              </a:rPr>
              <a:t>Lung</a:t>
            </a:r>
          </a:p>
        </p:txBody>
      </p:sp>
      <p:pic>
        <p:nvPicPr>
          <p:cNvPr id="13335" name="Picture 33">
            <a:hlinkClick r:id="rId15" action="ppaction://hlinkfile"/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089401" y="2525713"/>
            <a:ext cx="906463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36" name="Text Box 17"/>
          <p:cNvSpPr txBox="1">
            <a:spLocks noChangeArrowheads="1"/>
          </p:cNvSpPr>
          <p:nvPr/>
        </p:nvSpPr>
        <p:spPr bwMode="auto">
          <a:xfrm>
            <a:off x="3902075" y="3322639"/>
            <a:ext cx="1295226" cy="531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900">
                <a:latin typeface="Times New Roman" pitchFamily="18" charset="0"/>
              </a:rPr>
              <a:t>Guillermo J. Tearney, et al. </a:t>
            </a:r>
          </a:p>
          <a:p>
            <a:r>
              <a:rPr lang="en-US" altLang="ja-JP" sz="900">
                <a:latin typeface="Times New Roman" pitchFamily="18" charset="0"/>
              </a:rPr>
              <a:t>J. of Biomedical Optics </a:t>
            </a:r>
          </a:p>
          <a:p>
            <a:r>
              <a:rPr lang="en-US" altLang="ja-JP" sz="900">
                <a:latin typeface="Times New Roman" pitchFamily="18" charset="0"/>
              </a:rPr>
              <a:t>Mar/ 2006 Vol.11 No.2</a:t>
            </a:r>
          </a:p>
        </p:txBody>
      </p:sp>
      <p:sp>
        <p:nvSpPr>
          <p:cNvPr id="13337" name="Text Box 17"/>
          <p:cNvSpPr txBox="1">
            <a:spLocks noChangeArrowheads="1"/>
          </p:cNvSpPr>
          <p:nvPr/>
        </p:nvSpPr>
        <p:spPr bwMode="auto">
          <a:xfrm>
            <a:off x="3822700" y="2181225"/>
            <a:ext cx="13589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0" bIns="7200">
            <a:spAutoFit/>
          </a:bodyPr>
          <a:lstStyle/>
          <a:p>
            <a:r>
              <a:rPr lang="en-US" altLang="ja-JP" sz="1600" b="1">
                <a:latin typeface="Times New Roman" pitchFamily="18" charset="0"/>
              </a:rPr>
              <a:t>Cardiovascular</a:t>
            </a:r>
          </a:p>
        </p:txBody>
      </p:sp>
      <p:pic>
        <p:nvPicPr>
          <p:cNvPr id="13338" name="Picture 34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408239" y="2765426"/>
            <a:ext cx="962025" cy="95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39" name="Text Box 17"/>
          <p:cNvSpPr txBox="1">
            <a:spLocks noChangeArrowheads="1"/>
          </p:cNvSpPr>
          <p:nvPr/>
        </p:nvSpPr>
        <p:spPr bwMode="auto">
          <a:xfrm>
            <a:off x="2419350" y="2419351"/>
            <a:ext cx="7112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1600" b="1">
                <a:latin typeface="Times New Roman" pitchFamily="18" charset="0"/>
              </a:rPr>
              <a:t>Pancrea</a:t>
            </a:r>
          </a:p>
        </p:txBody>
      </p:sp>
      <p:sp>
        <p:nvSpPr>
          <p:cNvPr id="13340" name="Text Box 17"/>
          <p:cNvSpPr txBox="1">
            <a:spLocks noChangeArrowheads="1"/>
          </p:cNvSpPr>
          <p:nvPr/>
        </p:nvSpPr>
        <p:spPr bwMode="auto">
          <a:xfrm>
            <a:off x="2446339" y="3629026"/>
            <a:ext cx="960437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900">
                <a:latin typeface="Times New Roman" pitchFamily="18" charset="0"/>
              </a:rPr>
              <a:t>Pier Alberto, et al. </a:t>
            </a:r>
          </a:p>
          <a:p>
            <a:r>
              <a:rPr lang="en-US" altLang="ja-JP" sz="900">
                <a:latin typeface="Times New Roman" pitchFamily="18" charset="0"/>
              </a:rPr>
              <a:t> J Pancreas (Online) </a:t>
            </a:r>
          </a:p>
          <a:p>
            <a:r>
              <a:rPr lang="en-US" altLang="ja-JP" sz="900">
                <a:latin typeface="Times New Roman" pitchFamily="18" charset="0"/>
              </a:rPr>
              <a:t>2007 Vol.8 No.2</a:t>
            </a:r>
          </a:p>
        </p:txBody>
      </p:sp>
      <p:pic>
        <p:nvPicPr>
          <p:cNvPr id="13341" name="Picture 35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645401" y="4144963"/>
            <a:ext cx="969963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42" name="Text Box 17"/>
          <p:cNvSpPr txBox="1">
            <a:spLocks noChangeArrowheads="1"/>
          </p:cNvSpPr>
          <p:nvPr/>
        </p:nvSpPr>
        <p:spPr bwMode="auto">
          <a:xfrm>
            <a:off x="7653339" y="3806825"/>
            <a:ext cx="592137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1600" b="1">
                <a:latin typeface="Times New Roman" pitchFamily="18" charset="0"/>
              </a:rPr>
              <a:t>Cervix</a:t>
            </a:r>
          </a:p>
        </p:txBody>
      </p:sp>
      <p:sp>
        <p:nvSpPr>
          <p:cNvPr id="13343" name="Text Box 17"/>
          <p:cNvSpPr txBox="1">
            <a:spLocks noChangeArrowheads="1"/>
          </p:cNvSpPr>
          <p:nvPr/>
        </p:nvSpPr>
        <p:spPr bwMode="auto">
          <a:xfrm>
            <a:off x="7627938" y="4708526"/>
            <a:ext cx="1147750" cy="531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900">
                <a:latin typeface="Times New Roman" pitchFamily="18" charset="0"/>
              </a:rPr>
              <a:t>Ilya V. Turchin, et al., </a:t>
            </a:r>
          </a:p>
          <a:p>
            <a:r>
              <a:rPr lang="en-US" altLang="ja-JP" sz="900">
                <a:latin typeface="Times New Roman" pitchFamily="18" charset="0"/>
              </a:rPr>
              <a:t>J. of Biomedical Optics, </a:t>
            </a:r>
          </a:p>
          <a:p>
            <a:r>
              <a:rPr lang="en-US" altLang="ja-JP" sz="900">
                <a:latin typeface="Times New Roman" pitchFamily="18" charset="0"/>
              </a:rPr>
              <a:t>Nov/ 2005  Vol.10 No.6</a:t>
            </a:r>
          </a:p>
        </p:txBody>
      </p:sp>
      <p:pic>
        <p:nvPicPr>
          <p:cNvPr id="13344" name="Picture 36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432676" y="5597525"/>
            <a:ext cx="13938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45" name="Text Box 17"/>
          <p:cNvSpPr txBox="1">
            <a:spLocks noChangeArrowheads="1"/>
          </p:cNvSpPr>
          <p:nvPr/>
        </p:nvSpPr>
        <p:spPr bwMode="auto">
          <a:xfrm>
            <a:off x="7499350" y="5272089"/>
            <a:ext cx="941388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1600" b="1">
                <a:latin typeface="Times New Roman" pitchFamily="18" charset="0"/>
              </a:rPr>
              <a:t>Blood flow</a:t>
            </a:r>
          </a:p>
        </p:txBody>
      </p:sp>
      <p:sp>
        <p:nvSpPr>
          <p:cNvPr id="13346" name="Text Box 17"/>
          <p:cNvSpPr txBox="1">
            <a:spLocks noChangeArrowheads="1"/>
          </p:cNvSpPr>
          <p:nvPr/>
        </p:nvSpPr>
        <p:spPr bwMode="auto">
          <a:xfrm>
            <a:off x="7419976" y="5842000"/>
            <a:ext cx="263207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0" rIns="0" bIns="7200">
            <a:spAutoFit/>
          </a:bodyPr>
          <a:lstStyle/>
          <a:p>
            <a:r>
              <a:rPr lang="en-US" altLang="ja-JP" sz="900">
                <a:latin typeface="Times New Roman" pitchFamily="18" charset="0"/>
              </a:rPr>
              <a:t>Bradley A. Bower., J. of Biomedical Optics, </a:t>
            </a:r>
          </a:p>
          <a:p>
            <a:r>
              <a:rPr lang="en-US" altLang="ja-JP" sz="900">
                <a:latin typeface="Times New Roman" pitchFamily="18" charset="0"/>
              </a:rPr>
              <a:t>Jul/ 2007  Vol.12 No.4</a:t>
            </a:r>
          </a:p>
        </p:txBody>
      </p:sp>
      <p:pic>
        <p:nvPicPr>
          <p:cNvPr id="13347" name="Picture 37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533526" y="4652963"/>
            <a:ext cx="1084263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48" name="Text Box 17"/>
          <p:cNvSpPr txBox="1">
            <a:spLocks noChangeArrowheads="1"/>
          </p:cNvSpPr>
          <p:nvPr/>
        </p:nvSpPr>
        <p:spPr bwMode="auto">
          <a:xfrm>
            <a:off x="1619250" y="4329113"/>
            <a:ext cx="763588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1600" b="1">
                <a:latin typeface="Times New Roman" pitchFamily="18" charset="0"/>
              </a:rPr>
              <a:t>Stomach</a:t>
            </a:r>
          </a:p>
        </p:txBody>
      </p:sp>
      <p:sp>
        <p:nvSpPr>
          <p:cNvPr id="13349" name="Text Box 17"/>
          <p:cNvSpPr txBox="1">
            <a:spLocks noChangeArrowheads="1"/>
          </p:cNvSpPr>
          <p:nvPr/>
        </p:nvSpPr>
        <p:spPr bwMode="auto">
          <a:xfrm>
            <a:off x="1524000" y="5367339"/>
            <a:ext cx="1147750" cy="531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900">
                <a:latin typeface="Times New Roman" pitchFamily="18" charset="0"/>
              </a:rPr>
              <a:t>Yonghong He, et al. </a:t>
            </a:r>
          </a:p>
          <a:p>
            <a:r>
              <a:rPr lang="en-US" altLang="ja-JP" sz="900">
                <a:latin typeface="Times New Roman" pitchFamily="18" charset="0"/>
              </a:rPr>
              <a:t> J. of Biomedical Optics </a:t>
            </a:r>
          </a:p>
          <a:p>
            <a:r>
              <a:rPr lang="en-US" altLang="ja-JP" sz="900">
                <a:latin typeface="Times New Roman" pitchFamily="18" charset="0"/>
              </a:rPr>
              <a:t>Jan/ 2004 Vol.9 No.1</a:t>
            </a:r>
          </a:p>
        </p:txBody>
      </p:sp>
      <p:pic>
        <p:nvPicPr>
          <p:cNvPr id="13350" name="Picture 38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9448800" y="1236663"/>
            <a:ext cx="120015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51" name="Text Box 17"/>
          <p:cNvSpPr txBox="1">
            <a:spLocks noChangeArrowheads="1"/>
          </p:cNvSpPr>
          <p:nvPr/>
        </p:nvSpPr>
        <p:spPr bwMode="auto">
          <a:xfrm>
            <a:off x="9440864" y="912813"/>
            <a:ext cx="7143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1600" b="1">
                <a:latin typeface="Times New Roman" pitchFamily="18" charset="0"/>
              </a:rPr>
              <a:t>Trachea</a:t>
            </a:r>
          </a:p>
        </p:txBody>
      </p:sp>
      <p:sp>
        <p:nvSpPr>
          <p:cNvPr id="13352" name="Text Box 17"/>
          <p:cNvSpPr txBox="1">
            <a:spLocks noChangeArrowheads="1"/>
          </p:cNvSpPr>
          <p:nvPr/>
        </p:nvSpPr>
        <p:spPr bwMode="auto">
          <a:xfrm>
            <a:off x="9450389" y="1895476"/>
            <a:ext cx="1150937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900">
                <a:latin typeface="Times New Roman" pitchFamily="18" charset="0"/>
              </a:rPr>
              <a:t>Matthew Brenner, et al., </a:t>
            </a:r>
          </a:p>
          <a:p>
            <a:r>
              <a:rPr lang="en-US" altLang="ja-JP" sz="900">
                <a:latin typeface="Times New Roman" pitchFamily="18" charset="0"/>
              </a:rPr>
              <a:t>J. of Biomedical Optics, </a:t>
            </a:r>
          </a:p>
          <a:p>
            <a:r>
              <a:rPr lang="en-US" altLang="ja-JP" sz="900">
                <a:latin typeface="Times New Roman" pitchFamily="18" charset="0"/>
              </a:rPr>
              <a:t>Sep/ 2007  Vol.12 No.5</a:t>
            </a:r>
          </a:p>
        </p:txBody>
      </p:sp>
      <p:pic>
        <p:nvPicPr>
          <p:cNvPr id="13353" name="Picture 39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9886950" y="2717801"/>
            <a:ext cx="666750" cy="111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54" name="Text Box 17"/>
          <p:cNvSpPr txBox="1">
            <a:spLocks noChangeArrowheads="1"/>
          </p:cNvSpPr>
          <p:nvPr/>
        </p:nvSpPr>
        <p:spPr bwMode="auto">
          <a:xfrm>
            <a:off x="9821864" y="2370138"/>
            <a:ext cx="706437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1600" b="1">
                <a:latin typeface="Times New Roman" pitchFamily="18" charset="0"/>
              </a:rPr>
              <a:t>Cochlea</a:t>
            </a:r>
          </a:p>
        </p:txBody>
      </p:sp>
      <p:sp>
        <p:nvSpPr>
          <p:cNvPr id="13355" name="Text Box 17"/>
          <p:cNvSpPr txBox="1">
            <a:spLocks noChangeArrowheads="1"/>
          </p:cNvSpPr>
          <p:nvPr/>
        </p:nvSpPr>
        <p:spPr bwMode="auto">
          <a:xfrm>
            <a:off x="9553575" y="3735389"/>
            <a:ext cx="1147750" cy="531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900">
                <a:latin typeface="Times New Roman" pitchFamily="18" charset="0"/>
              </a:rPr>
              <a:t>Fangyi Chen, et al., </a:t>
            </a:r>
          </a:p>
          <a:p>
            <a:r>
              <a:rPr lang="en-US" altLang="ja-JP" sz="900">
                <a:latin typeface="Times New Roman" pitchFamily="18" charset="0"/>
              </a:rPr>
              <a:t>J. of Biomedical Optics, </a:t>
            </a:r>
          </a:p>
          <a:p>
            <a:r>
              <a:rPr lang="en-US" altLang="ja-JP" sz="900">
                <a:latin typeface="Times New Roman" pitchFamily="18" charset="0"/>
              </a:rPr>
              <a:t>Mar/ 2007  Vol.12 No.2</a:t>
            </a:r>
          </a:p>
        </p:txBody>
      </p:sp>
      <p:pic>
        <p:nvPicPr>
          <p:cNvPr id="13356" name="Picture 40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782888" y="5014914"/>
            <a:ext cx="952500" cy="79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57" name="Text Box 17"/>
          <p:cNvSpPr txBox="1">
            <a:spLocks noChangeArrowheads="1"/>
          </p:cNvSpPr>
          <p:nvPr/>
        </p:nvSpPr>
        <p:spPr bwMode="auto">
          <a:xfrm>
            <a:off x="2822575" y="4648200"/>
            <a:ext cx="706438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1600" b="1">
                <a:latin typeface="Times New Roman" pitchFamily="18" charset="0"/>
              </a:rPr>
              <a:t>Bladder</a:t>
            </a:r>
          </a:p>
        </p:txBody>
      </p:sp>
      <p:sp>
        <p:nvSpPr>
          <p:cNvPr id="13358" name="Text Box 17"/>
          <p:cNvSpPr txBox="1">
            <a:spLocks noChangeArrowheads="1"/>
          </p:cNvSpPr>
          <p:nvPr/>
        </p:nvSpPr>
        <p:spPr bwMode="auto">
          <a:xfrm>
            <a:off x="2784476" y="5697538"/>
            <a:ext cx="1147763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900">
                <a:latin typeface="Times New Roman" pitchFamily="18" charset="0"/>
              </a:rPr>
              <a:t>Ying T. Pan, et al. </a:t>
            </a:r>
          </a:p>
          <a:p>
            <a:r>
              <a:rPr lang="en-US" altLang="ja-JP" sz="900">
                <a:latin typeface="Times New Roman" pitchFamily="18" charset="0"/>
              </a:rPr>
              <a:t> J. of Biomedical Optics </a:t>
            </a:r>
          </a:p>
          <a:p>
            <a:r>
              <a:rPr lang="en-US" altLang="ja-JP" sz="900">
                <a:latin typeface="Times New Roman" pitchFamily="18" charset="0"/>
              </a:rPr>
              <a:t>Sep/ 2007 Vol.12 No.5</a:t>
            </a:r>
          </a:p>
        </p:txBody>
      </p:sp>
      <p:pic>
        <p:nvPicPr>
          <p:cNvPr id="13359" name="Picture 41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8913814" y="4535489"/>
            <a:ext cx="1711325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60" name="Text Box 17"/>
          <p:cNvSpPr txBox="1">
            <a:spLocks noChangeArrowheads="1"/>
          </p:cNvSpPr>
          <p:nvPr/>
        </p:nvSpPr>
        <p:spPr bwMode="auto">
          <a:xfrm>
            <a:off x="8896351" y="4217988"/>
            <a:ext cx="5238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1600" b="1">
                <a:latin typeface="Times New Roman" pitchFamily="18" charset="0"/>
              </a:rPr>
              <a:t>Colon</a:t>
            </a:r>
          </a:p>
        </p:txBody>
      </p:sp>
      <p:sp>
        <p:nvSpPr>
          <p:cNvPr id="13361" name="Text Box 17"/>
          <p:cNvSpPr txBox="1">
            <a:spLocks noChangeArrowheads="1"/>
          </p:cNvSpPr>
          <p:nvPr/>
        </p:nvSpPr>
        <p:spPr bwMode="auto">
          <a:xfrm>
            <a:off x="9029701" y="4933951"/>
            <a:ext cx="1484381" cy="531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900">
                <a:latin typeface="Times New Roman" pitchFamily="18" charset="0"/>
              </a:rPr>
              <a:t>Alexandre R. Tumlinson, et al., </a:t>
            </a:r>
          </a:p>
          <a:p>
            <a:r>
              <a:rPr lang="en-US" altLang="ja-JP" sz="900">
                <a:latin typeface="Times New Roman" pitchFamily="18" charset="0"/>
              </a:rPr>
              <a:t>J. of Biomedical Optics, </a:t>
            </a:r>
          </a:p>
          <a:p>
            <a:r>
              <a:rPr lang="en-US" altLang="ja-JP" sz="900">
                <a:latin typeface="Times New Roman" pitchFamily="18" charset="0"/>
              </a:rPr>
              <a:t>Nov/ 2006  Vol.11 No.6</a:t>
            </a:r>
          </a:p>
        </p:txBody>
      </p:sp>
      <p:cxnSp>
        <p:nvCxnSpPr>
          <p:cNvPr id="260" name="直線矢印コネクタ 259"/>
          <p:cNvCxnSpPr/>
          <p:nvPr/>
        </p:nvCxnSpPr>
        <p:spPr bwMode="auto">
          <a:xfrm>
            <a:off x="2894013" y="1884364"/>
            <a:ext cx="2933700" cy="33813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262" name="直線矢印コネクタ 261"/>
          <p:cNvCxnSpPr/>
          <p:nvPr/>
        </p:nvCxnSpPr>
        <p:spPr bwMode="auto">
          <a:xfrm flipV="1">
            <a:off x="1998663" y="2349501"/>
            <a:ext cx="3770312" cy="70167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266" name="直線矢印コネクタ 265"/>
          <p:cNvCxnSpPr/>
          <p:nvPr/>
        </p:nvCxnSpPr>
        <p:spPr bwMode="auto">
          <a:xfrm>
            <a:off x="4927600" y="3287714"/>
            <a:ext cx="1136650" cy="51117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269" name="直線矢印コネクタ 268"/>
          <p:cNvCxnSpPr/>
          <p:nvPr/>
        </p:nvCxnSpPr>
        <p:spPr bwMode="auto">
          <a:xfrm>
            <a:off x="3367088" y="3067051"/>
            <a:ext cx="2665412" cy="96837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282" name="直線矢印コネクタ 281"/>
          <p:cNvCxnSpPr/>
          <p:nvPr/>
        </p:nvCxnSpPr>
        <p:spPr bwMode="auto">
          <a:xfrm flipV="1">
            <a:off x="3735389" y="4598988"/>
            <a:ext cx="2346325" cy="812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pic>
        <p:nvPicPr>
          <p:cNvPr id="13367" name="Picture 43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3689351" y="4200525"/>
            <a:ext cx="1400175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68" name="Text Box 17"/>
          <p:cNvSpPr txBox="1">
            <a:spLocks noChangeArrowheads="1"/>
          </p:cNvSpPr>
          <p:nvPr/>
        </p:nvSpPr>
        <p:spPr bwMode="auto">
          <a:xfrm>
            <a:off x="3683001" y="3871913"/>
            <a:ext cx="639763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1600" b="1">
                <a:latin typeface="Times New Roman" pitchFamily="18" charset="0"/>
              </a:rPr>
              <a:t>Kidney</a:t>
            </a:r>
          </a:p>
        </p:txBody>
      </p:sp>
      <p:sp>
        <p:nvSpPr>
          <p:cNvPr id="13369" name="Text Box 17"/>
          <p:cNvSpPr txBox="1">
            <a:spLocks noChangeArrowheads="1"/>
          </p:cNvSpPr>
          <p:nvPr/>
        </p:nvSpPr>
        <p:spPr bwMode="auto">
          <a:xfrm>
            <a:off x="3810001" y="4497388"/>
            <a:ext cx="1147763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900">
                <a:latin typeface="Times New Roman" pitchFamily="18" charset="0"/>
              </a:rPr>
              <a:t>Yu Chen, et al. </a:t>
            </a:r>
          </a:p>
          <a:p>
            <a:r>
              <a:rPr lang="en-US" altLang="ja-JP" sz="900">
                <a:latin typeface="Times New Roman" pitchFamily="18" charset="0"/>
              </a:rPr>
              <a:t> J. of Biomedical Optics </a:t>
            </a:r>
          </a:p>
          <a:p>
            <a:r>
              <a:rPr lang="en-US" altLang="ja-JP" sz="900">
                <a:latin typeface="Times New Roman" pitchFamily="18" charset="0"/>
              </a:rPr>
              <a:t>Sep/ 2007 Vol.12 No.3</a:t>
            </a:r>
          </a:p>
        </p:txBody>
      </p:sp>
      <p:cxnSp>
        <p:nvCxnSpPr>
          <p:cNvPr id="274" name="直線矢印コネクタ 273"/>
          <p:cNvCxnSpPr/>
          <p:nvPr/>
        </p:nvCxnSpPr>
        <p:spPr bwMode="auto">
          <a:xfrm flipV="1">
            <a:off x="2641601" y="4518026"/>
            <a:ext cx="3590925" cy="29686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294" name="直線矢印コネクタ 293"/>
          <p:cNvCxnSpPr/>
          <p:nvPr/>
        </p:nvCxnSpPr>
        <p:spPr bwMode="auto">
          <a:xfrm rot="5400000" flipH="1" flipV="1">
            <a:off x="4613276" y="5230813"/>
            <a:ext cx="517525" cy="3175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296" name="直線矢印コネクタ 295"/>
          <p:cNvCxnSpPr/>
          <p:nvPr/>
        </p:nvCxnSpPr>
        <p:spPr bwMode="auto">
          <a:xfrm rot="10800000" flipV="1">
            <a:off x="6286501" y="1481138"/>
            <a:ext cx="409575" cy="746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300" name="直線矢印コネクタ 299"/>
          <p:cNvCxnSpPr/>
          <p:nvPr/>
        </p:nvCxnSpPr>
        <p:spPr bwMode="auto">
          <a:xfrm rot="10800000" flipV="1">
            <a:off x="6315075" y="1917700"/>
            <a:ext cx="1854200" cy="75723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302" name="直線矢印コネクタ 301"/>
          <p:cNvCxnSpPr/>
          <p:nvPr/>
        </p:nvCxnSpPr>
        <p:spPr bwMode="auto">
          <a:xfrm rot="10800000" flipV="1">
            <a:off x="6273801" y="1944689"/>
            <a:ext cx="3370263" cy="38893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304" name="直線矢印コネクタ 303"/>
          <p:cNvCxnSpPr/>
          <p:nvPr/>
        </p:nvCxnSpPr>
        <p:spPr bwMode="auto">
          <a:xfrm rot="10800000" flipV="1">
            <a:off x="6519864" y="3090864"/>
            <a:ext cx="966787" cy="37623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306" name="直線矢印コネクタ 305"/>
          <p:cNvCxnSpPr/>
          <p:nvPr/>
        </p:nvCxnSpPr>
        <p:spPr bwMode="auto">
          <a:xfrm rot="10800000">
            <a:off x="6546851" y="2074863"/>
            <a:ext cx="3370263" cy="9207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312" name="直線矢印コネクタ 311"/>
          <p:cNvCxnSpPr/>
          <p:nvPr/>
        </p:nvCxnSpPr>
        <p:spPr bwMode="auto">
          <a:xfrm rot="5400000">
            <a:off x="6092033" y="4391820"/>
            <a:ext cx="1576387" cy="151447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314" name="直線矢印コネクタ 313"/>
          <p:cNvCxnSpPr/>
          <p:nvPr/>
        </p:nvCxnSpPr>
        <p:spPr bwMode="auto">
          <a:xfrm rot="10800000" flipV="1">
            <a:off x="6286501" y="4660900"/>
            <a:ext cx="2619375" cy="40163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322" name="直線矢印コネクタ 321"/>
          <p:cNvCxnSpPr/>
          <p:nvPr/>
        </p:nvCxnSpPr>
        <p:spPr bwMode="auto">
          <a:xfrm rot="10800000" flipV="1">
            <a:off x="7161213" y="5711826"/>
            <a:ext cx="298450" cy="4762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324" name="直線矢印コネクタ 323"/>
          <p:cNvCxnSpPr/>
          <p:nvPr/>
        </p:nvCxnSpPr>
        <p:spPr bwMode="auto">
          <a:xfrm flipV="1">
            <a:off x="5002214" y="4367214"/>
            <a:ext cx="738187" cy="7937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pic>
        <p:nvPicPr>
          <p:cNvPr id="13381" name="図 82" descr="無題.bmp"/>
          <p:cNvPicPr>
            <a:picLocks noChangeAspect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9471025" y="5786439"/>
            <a:ext cx="1182688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82" name="Text Box 17"/>
          <p:cNvSpPr txBox="1">
            <a:spLocks noChangeArrowheads="1"/>
          </p:cNvSpPr>
          <p:nvPr/>
        </p:nvSpPr>
        <p:spPr bwMode="auto">
          <a:xfrm>
            <a:off x="9464675" y="5435600"/>
            <a:ext cx="444500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0" rIns="0" bIns="7200">
            <a:spAutoFit/>
          </a:bodyPr>
          <a:lstStyle/>
          <a:p>
            <a:r>
              <a:rPr lang="en-US" altLang="ja-JP" sz="1600" b="1">
                <a:latin typeface="Times New Roman" pitchFamily="18" charset="0"/>
              </a:rPr>
              <a:t>Bone</a:t>
            </a:r>
          </a:p>
        </p:txBody>
      </p:sp>
      <p:cxnSp>
        <p:nvCxnSpPr>
          <p:cNvPr id="85" name="直線矢印コネクタ 84"/>
          <p:cNvCxnSpPr/>
          <p:nvPr/>
        </p:nvCxnSpPr>
        <p:spPr bwMode="auto">
          <a:xfrm rot="10800000">
            <a:off x="7297739" y="5227639"/>
            <a:ext cx="2168525" cy="75723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83" name="正方形/長方形 82"/>
          <p:cNvSpPr/>
          <p:nvPr/>
        </p:nvSpPr>
        <p:spPr>
          <a:xfrm>
            <a:off x="3464866" y="412765"/>
            <a:ext cx="5623655" cy="707886"/>
          </a:xfrm>
          <a:prstGeom prst="rect">
            <a:avLst/>
          </a:prstGeom>
          <a:noFill/>
        </p:spPr>
        <p:txBody>
          <a:bodyPr wrap="none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US" altLang="ja-JP" sz="3200" b="1" spc="150" dirty="0">
                <a:ln w="11430"/>
                <a:solidFill>
                  <a:schemeClr val="bg1"/>
                </a:solidFill>
                <a:effectLst>
                  <a:glow rad="139700">
                    <a:schemeClr val="accent6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Medical applications</a:t>
            </a:r>
            <a:endParaRPr lang="ja-JP" altLang="en-US" sz="3200" b="1" spc="150" dirty="0">
              <a:ln w="11430"/>
              <a:solidFill>
                <a:schemeClr val="bg1"/>
              </a:solidFill>
              <a:effectLst>
                <a:glow rad="139700">
                  <a:schemeClr val="accent6">
                    <a:lumMod val="75000"/>
                    <a:alpha val="40000"/>
                  </a:schemeClr>
                </a:glow>
              </a:effectLst>
              <a:cs typeface="Arial" pitchFamily="34" charset="0"/>
            </a:endParaRPr>
          </a:p>
        </p:txBody>
      </p:sp>
      <p:pic>
        <p:nvPicPr>
          <p:cNvPr id="13385" name="図 85" descr="図1.png">
            <a:hlinkClick r:id="rId27" action="ppaction://hlinkfile"/>
          </p:cNvPr>
          <p:cNvPicPr>
            <a:picLocks noChangeAspect="1"/>
          </p:cNvPicPr>
          <p:nvPr/>
        </p:nvPicPr>
        <p:blipFill>
          <a:blip r:embed="rId28" cstate="print"/>
          <a:srcRect l="27397" r="14944"/>
          <a:stretch>
            <a:fillRect/>
          </a:stretch>
        </p:blipFill>
        <p:spPr bwMode="auto">
          <a:xfrm>
            <a:off x="4410076" y="1271588"/>
            <a:ext cx="1109663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9" name="直線矢印コネクタ 258"/>
          <p:cNvCxnSpPr/>
          <p:nvPr/>
        </p:nvCxnSpPr>
        <p:spPr bwMode="auto">
          <a:xfrm>
            <a:off x="5462589" y="1695450"/>
            <a:ext cx="287337" cy="1016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2273689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133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墙上有食物&#10;&#10;AI 生成的内容可能不正确。">
            <a:extLst>
              <a:ext uri="{FF2B5EF4-FFF2-40B4-BE49-F238E27FC236}">
                <a16:creationId xmlns:a16="http://schemas.microsoft.com/office/drawing/2014/main" id="{6EF058CA-7D92-A2B2-7BD0-52514CBFC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12" y="579474"/>
            <a:ext cx="3013669" cy="56990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DA64245-2FAC-662B-183E-CAEE3FF5A729}"/>
              </a:ext>
            </a:extLst>
          </p:cNvPr>
          <p:cNvSpPr txBox="1"/>
          <p:nvPr/>
        </p:nvSpPr>
        <p:spPr>
          <a:xfrm>
            <a:off x="2360427" y="210142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Teeth</a:t>
            </a:r>
            <a:endParaRPr lang="zh-CN" altLang="en-US" dirty="0"/>
          </a:p>
        </p:txBody>
      </p:sp>
      <p:pic>
        <p:nvPicPr>
          <p:cNvPr id="6" name="图片 5" descr="电脑萤幕的截图&#10;&#10;AI 生成的内容可能不正确。">
            <a:extLst>
              <a:ext uri="{FF2B5EF4-FFF2-40B4-BE49-F238E27FC236}">
                <a16:creationId xmlns:a16="http://schemas.microsoft.com/office/drawing/2014/main" id="{86FF4B4C-87FF-731B-F3D0-1509C59C3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981" y="3220392"/>
            <a:ext cx="4866217" cy="28618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8D740ED-3C3F-20A4-504A-8A10BA4C8EED}"/>
              </a:ext>
            </a:extLst>
          </p:cNvPr>
          <p:cNvSpPr txBox="1"/>
          <p:nvPr/>
        </p:nvSpPr>
        <p:spPr>
          <a:xfrm>
            <a:off x="4773427" y="2851060"/>
            <a:ext cx="327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Contact lens on porcine cornea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95D0031-A712-188C-6B1D-3F5A43AA1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294" y="579474"/>
            <a:ext cx="3433839" cy="15321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BEA1899-82C3-3F27-8BBA-EFFF46501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198" y="3129027"/>
            <a:ext cx="3355631" cy="29532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32155D8-74D4-6285-9682-88041118FA94}"/>
              </a:ext>
            </a:extLst>
          </p:cNvPr>
          <p:cNvSpPr txBox="1"/>
          <p:nvPr/>
        </p:nvSpPr>
        <p:spPr>
          <a:xfrm>
            <a:off x="8824198" y="275969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Fingertip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CADD08E-ED0E-89F9-B28E-CC27C5FB3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0834" y="1022958"/>
            <a:ext cx="3372186" cy="182810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C8C80-0661-1711-455C-D46D02C7E5A5}"/>
              </a:ext>
            </a:extLst>
          </p:cNvPr>
          <p:cNvSpPr txBox="1"/>
          <p:nvPr/>
        </p:nvSpPr>
        <p:spPr>
          <a:xfrm>
            <a:off x="8760834" y="692350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Gland under finger skin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21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03675" y="1296886"/>
            <a:ext cx="8011889" cy="809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r>
              <a:rPr lang="ja-JP" altLang="en-US" b="1" dirty="0">
                <a:solidFill>
                  <a:srgbClr val="00005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光干渉断層法　</a:t>
            </a:r>
            <a:r>
              <a:rPr lang="en-US" altLang="ja-JP" b="1" dirty="0">
                <a:solidFill>
                  <a:srgbClr val="00005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[</a:t>
            </a:r>
            <a:r>
              <a:rPr lang="en-US" altLang="ja-JP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O</a:t>
            </a:r>
            <a:r>
              <a:rPr lang="en-US" altLang="ja-JP" b="1" dirty="0">
                <a:solidFill>
                  <a:srgbClr val="00005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ptical </a:t>
            </a:r>
            <a:r>
              <a:rPr lang="en-US" altLang="ja-JP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C</a:t>
            </a:r>
            <a:r>
              <a:rPr lang="en-US" altLang="ja-JP" b="1" dirty="0">
                <a:solidFill>
                  <a:srgbClr val="00005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oherence </a:t>
            </a:r>
            <a:r>
              <a:rPr lang="en-US" altLang="ja-JP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T</a:t>
            </a:r>
            <a:r>
              <a:rPr lang="en-US" altLang="ja-JP" b="1" dirty="0">
                <a:solidFill>
                  <a:srgbClr val="00005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omography]</a:t>
            </a:r>
            <a:endParaRPr lang="en-US" altLang="ja-JP" b="1" dirty="0">
              <a:solidFill>
                <a:srgbClr val="000052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343025" y="5532335"/>
            <a:ext cx="9151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r>
              <a:rPr lang="en-US" altLang="ja-JP" sz="1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X</a:t>
            </a:r>
            <a:r>
              <a:rPr lang="ja-JP" altLang="en-US" sz="1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線、超音波と比べると　　　</a:t>
            </a:r>
            <a:r>
              <a:rPr lang="ja-JP" altLang="en-US" sz="1800" b="1" dirty="0">
                <a:solidFill>
                  <a:srgbClr val="0000C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①精細な画像</a:t>
            </a:r>
            <a:r>
              <a:rPr lang="en-US" altLang="ja-JP" sz="1800" b="1" dirty="0">
                <a:solidFill>
                  <a:srgbClr val="0000C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1800" b="1" dirty="0">
                <a:solidFill>
                  <a:srgbClr val="0000CC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②被爆しない ③低価格</a:t>
            </a:r>
            <a:endParaRPr lang="ja-JP" altLang="en-US" sz="1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3132138" y="3757511"/>
            <a:ext cx="1993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ja-JP" altLang="en-US" dirty="0"/>
              <a:t>おたまじゃくし写真</a:t>
            </a:r>
          </a:p>
        </p:txBody>
      </p:sp>
      <p:pic>
        <p:nvPicPr>
          <p:cNvPr id="17416" name="Picture 8" descr="PICT00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8" t="44974" r="47450" b="44814"/>
          <a:stretch>
            <a:fillRect/>
          </a:stretch>
        </p:blipFill>
        <p:spPr bwMode="auto">
          <a:xfrm>
            <a:off x="2736851" y="2216049"/>
            <a:ext cx="2860675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角丸四角形 1"/>
          <p:cNvSpPr/>
          <p:nvPr/>
        </p:nvSpPr>
        <p:spPr bwMode="auto">
          <a:xfrm>
            <a:off x="9229619" y="2106296"/>
            <a:ext cx="90595" cy="285036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ja-JP" altLang="en-US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ＭＳ Ｐゴシック" panose="020B060007020508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456477" y="603391"/>
            <a:ext cx="5623655" cy="707886"/>
          </a:xfrm>
          <a:prstGeom prst="rect">
            <a:avLst/>
          </a:prstGeom>
          <a:noFill/>
        </p:spPr>
        <p:txBody>
          <a:bodyPr wrap="none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US" altLang="ja-JP" sz="2800" b="1" spc="150" dirty="0">
                <a:ln w="11430"/>
                <a:solidFill>
                  <a:schemeClr val="bg1"/>
                </a:solidFill>
                <a:effectLst>
                  <a:glow rad="139700">
                    <a:schemeClr val="accent6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OCT</a:t>
            </a:r>
            <a:r>
              <a:rPr lang="ja-JP" altLang="en-US" sz="2800" b="1" spc="150" dirty="0">
                <a:ln w="11430"/>
                <a:solidFill>
                  <a:schemeClr val="bg1"/>
                </a:solidFill>
                <a:effectLst>
                  <a:glow rad="139700">
                    <a:schemeClr val="accent6">
                      <a:lumMod val="75000"/>
                      <a:alpha val="40000"/>
                    </a:schemeClr>
                  </a:glow>
                </a:effectLst>
                <a:cs typeface="Arial" pitchFamily="34" charset="0"/>
              </a:rPr>
              <a:t>：光を使って非破壊で断層構造をみる技術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968" y="2196152"/>
            <a:ext cx="3072650" cy="3395766"/>
          </a:xfrm>
          <a:prstGeom prst="rect">
            <a:avLst/>
          </a:prstGeom>
        </p:spPr>
      </p:pic>
      <p:pic>
        <p:nvPicPr>
          <p:cNvPr id="7" name="おたまじゃくし(16sec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56968" y="2210289"/>
            <a:ext cx="3072650" cy="339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0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436</Words>
  <Application>Microsoft Office PowerPoint</Application>
  <PresentationFormat>宽屏</PresentationFormat>
  <Paragraphs>76</Paragraphs>
  <Slides>5</Slides>
  <Notes>2</Notes>
  <HiddenSlides>0</HiddenSlides>
  <MMClips>2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等线</vt:lpstr>
      <vt:lpstr>等线 Light</vt:lpstr>
      <vt:lpstr>メイリオ</vt:lpstr>
      <vt:lpstr>Arial</vt:lpstr>
      <vt:lpstr>Calibri</vt:lpstr>
      <vt:lpstr>Times New Roman</vt:lpstr>
      <vt:lpstr>Office 主题​​</vt:lpstr>
      <vt:lpstr>ビットマップ イメージ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Lida</dc:creator>
  <cp:lastModifiedBy>Lida</cp:lastModifiedBy>
  <cp:revision>14</cp:revision>
  <dcterms:created xsi:type="dcterms:W3CDTF">2025-03-12T00:33:26Z</dcterms:created>
  <dcterms:modified xsi:type="dcterms:W3CDTF">2025-03-12T00:54:58Z</dcterms:modified>
</cp:coreProperties>
</file>